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B78058-A8E6-419C-89CE-AAEC9B26CE7D}"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337570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78058-A8E6-419C-89CE-AAEC9B26CE7D}"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166419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78058-A8E6-419C-89CE-AAEC9B26CE7D}"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1807344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B78058-A8E6-419C-89CE-AAEC9B26CE7D}"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6792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B78058-A8E6-419C-89CE-AAEC9B26CE7D}"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274056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B78058-A8E6-419C-89CE-AAEC9B26CE7D}"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3744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B78058-A8E6-419C-89CE-AAEC9B26CE7D}"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396637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78058-A8E6-419C-89CE-AAEC9B26CE7D}"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254808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78058-A8E6-419C-89CE-AAEC9B26CE7D}"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47131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78058-A8E6-419C-89CE-AAEC9B26CE7D}"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136015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B78058-A8E6-419C-89CE-AAEC9B26CE7D}"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B8FAE-6B1F-4933-9250-D27BC154E859}" type="slidenum">
              <a:rPr lang="en-US" smtClean="0"/>
              <a:t>‹#›</a:t>
            </a:fld>
            <a:endParaRPr lang="en-US"/>
          </a:p>
        </p:txBody>
      </p:sp>
    </p:spTree>
    <p:extLst>
      <p:ext uri="{BB962C8B-B14F-4D97-AF65-F5344CB8AC3E}">
        <p14:creationId xmlns:p14="http://schemas.microsoft.com/office/powerpoint/2010/main" val="2418273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78058-A8E6-419C-89CE-AAEC9B26CE7D}" type="datetimeFigureOut">
              <a:rPr lang="en-US" smtClean="0"/>
              <a:t>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B8FAE-6B1F-4933-9250-D27BC154E859}" type="slidenum">
              <a:rPr lang="en-US" smtClean="0"/>
              <a:t>‹#›</a:t>
            </a:fld>
            <a:endParaRPr lang="en-US"/>
          </a:p>
        </p:txBody>
      </p:sp>
    </p:spTree>
    <p:extLst>
      <p:ext uri="{BB962C8B-B14F-4D97-AF65-F5344CB8AC3E}">
        <p14:creationId xmlns:p14="http://schemas.microsoft.com/office/powerpoint/2010/main" val="2023343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553200"/>
          </a:xfrm>
        </p:spPr>
        <p:txBody>
          <a:bodyPr>
            <a:noAutofit/>
          </a:bodyPr>
          <a:lstStyle/>
          <a:p>
            <a:pPr algn="r" rtl="1">
              <a:spcBef>
                <a:spcPts val="0"/>
              </a:spcBef>
            </a:pPr>
            <a:r>
              <a:rPr lang="en-US" sz="2000" dirty="0" smtClean="0">
                <a:effectLst/>
                <a:latin typeface="Times New Roman"/>
                <a:ea typeface="Times New Roman"/>
              </a:rPr>
              <a:t/>
            </a:r>
            <a:br>
              <a:rPr lang="en-US" sz="2000" dirty="0" smtClean="0">
                <a:effectLst/>
                <a:latin typeface="Times New Roman"/>
                <a:ea typeface="Times New Roman"/>
              </a:rPr>
            </a:br>
            <a:r>
              <a:rPr lang="ar-IQ" sz="3200" b="1" dirty="0" smtClean="0">
                <a:effectLst/>
                <a:latin typeface="Times New Roman"/>
                <a:ea typeface="Times New Roman"/>
              </a:rPr>
              <a:t> </a:t>
            </a:r>
            <a:r>
              <a:rPr lang="en-US" sz="2000" dirty="0" smtClean="0">
                <a:effectLst/>
                <a:latin typeface="Times New Roman"/>
                <a:ea typeface="Times New Roman"/>
              </a:rPr>
              <a:t/>
            </a:r>
            <a:br>
              <a:rPr lang="en-US" sz="2000" dirty="0" smtClean="0">
                <a:effectLst/>
                <a:latin typeface="Times New Roman"/>
                <a:ea typeface="Times New Roman"/>
              </a:rPr>
            </a:br>
            <a:r>
              <a:rPr lang="ar-IQ" sz="3200" b="1" dirty="0" smtClean="0">
                <a:effectLst/>
                <a:latin typeface="Times New Roman"/>
                <a:ea typeface="Times New Roman"/>
              </a:rPr>
              <a:t>مفهوم الحوافز والدوافع والحاجات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ان الدوافع هي الحركات لسلوك الفرد في المواقف المختلفة لذى فان فهم </a:t>
            </a:r>
            <a:r>
              <a:rPr lang="ar-IQ" sz="2000" dirty="0" err="1" smtClean="0">
                <a:effectLst/>
                <a:latin typeface="Times New Roman"/>
                <a:ea typeface="Times New Roman"/>
              </a:rPr>
              <a:t>هذة</a:t>
            </a:r>
            <a:r>
              <a:rPr lang="ar-IQ" sz="2000" dirty="0" smtClean="0">
                <a:effectLst/>
                <a:latin typeface="Times New Roman"/>
                <a:ea typeface="Times New Roman"/>
              </a:rPr>
              <a:t> الدوافع وكيفية استخدامها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err="1" smtClean="0">
                <a:effectLst/>
                <a:latin typeface="Times New Roman"/>
                <a:ea typeface="Times New Roman"/>
              </a:rPr>
              <a:t>يساعدناٍفي</a:t>
            </a:r>
            <a:r>
              <a:rPr lang="ar-IQ" sz="2000" dirty="0" smtClean="0">
                <a:effectLst/>
                <a:latin typeface="Times New Roman"/>
                <a:ea typeface="Times New Roman"/>
              </a:rPr>
              <a:t> </a:t>
            </a:r>
            <a:r>
              <a:rPr lang="ar-IQ" sz="2000" dirty="0" err="1" smtClean="0">
                <a:effectLst/>
                <a:latin typeface="Times New Roman"/>
                <a:ea typeface="Times New Roman"/>
              </a:rPr>
              <a:t>ظبط</a:t>
            </a:r>
            <a:r>
              <a:rPr lang="ar-IQ" sz="2000" dirty="0" smtClean="0">
                <a:effectLst/>
                <a:latin typeface="Times New Roman"/>
                <a:ea typeface="Times New Roman"/>
              </a:rPr>
              <a:t> السلوك والتحكم </a:t>
            </a:r>
            <a:r>
              <a:rPr lang="ar-IQ" sz="2000" dirty="0" err="1" smtClean="0">
                <a:effectLst/>
                <a:latin typeface="Times New Roman"/>
                <a:ea typeface="Times New Roman"/>
              </a:rPr>
              <a:t>بة</a:t>
            </a:r>
            <a:r>
              <a:rPr lang="ar-IQ" sz="2000" dirty="0" smtClean="0">
                <a:effectLst/>
                <a:latin typeface="Times New Roman"/>
                <a:ea typeface="Times New Roman"/>
              </a:rPr>
              <a:t> وهكذا فان الدراسة موضوع الدوافع تعتبر من الدراسات الاساسية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لكل مرب مع الطلبة فمن فهم الدوافع الطلبة   يستطيع المربي </a:t>
            </a:r>
            <a:r>
              <a:rPr lang="ar-IQ" sz="2000" dirty="0" err="1" smtClean="0">
                <a:effectLst/>
                <a:latin typeface="Times New Roman"/>
                <a:ea typeface="Times New Roman"/>
              </a:rPr>
              <a:t>توجية</a:t>
            </a:r>
            <a:r>
              <a:rPr lang="ar-IQ" sz="2000" dirty="0" smtClean="0">
                <a:effectLst/>
                <a:latin typeface="Times New Roman"/>
                <a:ea typeface="Times New Roman"/>
              </a:rPr>
              <a:t> سلوكهم وبما ان النشاط الرياضي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هو احد السلوك الانساني فهو </a:t>
            </a:r>
            <a:r>
              <a:rPr lang="ar-IQ" sz="2000" dirty="0" err="1" smtClean="0">
                <a:effectLst/>
                <a:latin typeface="Times New Roman"/>
                <a:ea typeface="Times New Roman"/>
              </a:rPr>
              <a:t>يتاثر</a:t>
            </a:r>
            <a:r>
              <a:rPr lang="ar-IQ" sz="2000" dirty="0" smtClean="0">
                <a:effectLst/>
                <a:latin typeface="Times New Roman"/>
                <a:ea typeface="Times New Roman"/>
              </a:rPr>
              <a:t> بالدوافع  المختلفة   ومن هنى اتت اهمية  دراسة الدوافع في النشاط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الرياضي للارتقاء بل الرياضي الى اعلى المستويات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ان التقسيمات او </a:t>
            </a:r>
            <a:r>
              <a:rPr lang="ar-IQ" sz="2000" dirty="0" err="1" smtClean="0">
                <a:effectLst/>
                <a:latin typeface="Times New Roman"/>
                <a:ea typeface="Times New Roman"/>
              </a:rPr>
              <a:t>التصينفات</a:t>
            </a:r>
            <a:r>
              <a:rPr lang="ar-IQ" sz="2000" dirty="0" smtClean="0">
                <a:effectLst/>
                <a:latin typeface="Times New Roman"/>
                <a:ea typeface="Times New Roman"/>
              </a:rPr>
              <a:t> السابقة تتداخل مع بعضها وعلى هاذة الاساس فان تصنيف الدوافع هي اكثر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وضوحاٍ او اكثر شمولاٍ ويقسم الدوافع الى نوعين </a:t>
            </a:r>
            <a:r>
              <a:rPr lang="en-US" sz="2000" dirty="0" smtClean="0">
                <a:effectLst/>
                <a:latin typeface="Times New Roman"/>
                <a:ea typeface="Times New Roman"/>
              </a:rPr>
              <a:t/>
            </a:r>
            <a:br>
              <a:rPr lang="en-US" sz="2000" dirty="0" smtClean="0">
                <a:effectLst/>
                <a:latin typeface="Times New Roman"/>
                <a:ea typeface="Times New Roman"/>
              </a:rPr>
            </a:br>
            <a:r>
              <a:rPr lang="ar-IQ" sz="2000" dirty="0" smtClean="0">
                <a:effectLst/>
                <a:latin typeface="Times New Roman"/>
                <a:ea typeface="Times New Roman"/>
              </a:rPr>
              <a:t> </a:t>
            </a:r>
            <a:r>
              <a:rPr lang="en-US" sz="2000" dirty="0" smtClean="0">
                <a:effectLst/>
                <a:latin typeface="Times New Roman"/>
                <a:ea typeface="Times New Roman"/>
              </a:rPr>
              <a:t/>
            </a:r>
            <a:br>
              <a:rPr lang="en-US" sz="2000" dirty="0" smtClean="0">
                <a:effectLst/>
                <a:latin typeface="Times New Roman"/>
                <a:ea typeface="Times New Roman"/>
              </a:rPr>
            </a:br>
            <a:endParaRPr lang="en-US" sz="2000" dirty="0"/>
          </a:p>
        </p:txBody>
      </p:sp>
    </p:spTree>
    <p:extLst>
      <p:ext uri="{BB962C8B-B14F-4D97-AF65-F5344CB8AC3E}">
        <p14:creationId xmlns:p14="http://schemas.microsoft.com/office/powerpoint/2010/main" val="7923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r>
              <a:rPr lang="ar-IQ" sz="2000" dirty="0">
                <a:solidFill>
                  <a:prstClr val="black"/>
                </a:solidFill>
                <a:latin typeface="Times New Roman"/>
                <a:ea typeface="Times New Roman"/>
                <a:cs typeface="Times New Roman"/>
              </a:rPr>
              <a:t>هناك صعوبة في تحديد مفهوم الدوافع الانسانية وفي تصنيف </a:t>
            </a:r>
            <a:r>
              <a:rPr lang="ar-IQ" sz="2000" dirty="0" err="1">
                <a:solidFill>
                  <a:prstClr val="black"/>
                </a:solidFill>
                <a:latin typeface="Times New Roman"/>
                <a:ea typeface="Times New Roman"/>
                <a:cs typeface="Times New Roman"/>
              </a:rPr>
              <a:t>هذة</a:t>
            </a:r>
            <a:r>
              <a:rPr lang="ar-IQ" sz="2000" dirty="0">
                <a:solidFill>
                  <a:prstClr val="black"/>
                </a:solidFill>
                <a:latin typeface="Times New Roman"/>
                <a:ea typeface="Times New Roman"/>
                <a:cs typeface="Times New Roman"/>
              </a:rPr>
              <a:t> الدوافع لكن المتفق علية هو ان الدوافع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هي القوى </a:t>
            </a:r>
            <a:r>
              <a:rPr lang="ar-IQ" sz="2000" dirty="0" err="1">
                <a:solidFill>
                  <a:prstClr val="black"/>
                </a:solidFill>
                <a:latin typeface="Times New Roman"/>
                <a:ea typeface="Times New Roman"/>
                <a:cs typeface="Times New Roman"/>
              </a:rPr>
              <a:t>لايمكن</a:t>
            </a:r>
            <a:r>
              <a:rPr lang="ar-IQ" sz="2000" dirty="0">
                <a:solidFill>
                  <a:prstClr val="black"/>
                </a:solidFill>
                <a:latin typeface="Times New Roman"/>
                <a:ea typeface="Times New Roman"/>
                <a:cs typeface="Times New Roman"/>
              </a:rPr>
              <a:t> ملاحظتها بشكل مباشر بل يمكن </a:t>
            </a:r>
            <a:r>
              <a:rPr lang="ar-IQ" sz="2000" dirty="0" err="1">
                <a:solidFill>
                  <a:prstClr val="black"/>
                </a:solidFill>
                <a:latin typeface="Times New Roman"/>
                <a:ea typeface="Times New Roman"/>
                <a:cs typeface="Times New Roman"/>
              </a:rPr>
              <a:t>استنتاجتها</a:t>
            </a:r>
            <a:r>
              <a:rPr lang="ar-IQ" sz="2000" dirty="0">
                <a:solidFill>
                  <a:prstClr val="black"/>
                </a:solidFill>
                <a:latin typeface="Times New Roman"/>
                <a:ea typeface="Times New Roman"/>
                <a:cs typeface="Times New Roman"/>
              </a:rPr>
              <a:t> من السلوك الصادر عنها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فالدفع قد يكون حالة جسمية كالجوع والعطش او حالة نفسية كحاجة </a:t>
            </a:r>
            <a:r>
              <a:rPr lang="ar-IQ" sz="2000" dirty="0" err="1">
                <a:solidFill>
                  <a:prstClr val="black"/>
                </a:solidFill>
                <a:latin typeface="Times New Roman"/>
                <a:ea typeface="Times New Roman"/>
                <a:cs typeface="Times New Roman"/>
              </a:rPr>
              <a:t>الطمئنينة</a:t>
            </a:r>
            <a:r>
              <a:rPr lang="ar-IQ" sz="2000" dirty="0">
                <a:solidFill>
                  <a:prstClr val="black"/>
                </a:solidFill>
                <a:latin typeface="Times New Roman"/>
                <a:ea typeface="Times New Roman"/>
                <a:cs typeface="Times New Roman"/>
              </a:rPr>
              <a:t> او حاجة الى التعلم والى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المعرفة قد يكون حالة مؤقتة كحاجة الى طرد </a:t>
            </a:r>
            <a:r>
              <a:rPr lang="ar-IQ" sz="2000" dirty="0" smtClean="0">
                <a:solidFill>
                  <a:prstClr val="black"/>
                </a:solidFill>
                <a:latin typeface="Times New Roman"/>
                <a:ea typeface="Times New Roman"/>
                <a:cs typeface="Times New Roman"/>
              </a:rPr>
              <a:t>الفضلات </a:t>
            </a:r>
            <a:r>
              <a:rPr lang="ar-IQ" sz="2000" dirty="0">
                <a:solidFill>
                  <a:prstClr val="black"/>
                </a:solidFill>
                <a:latin typeface="Times New Roman"/>
                <a:ea typeface="Times New Roman"/>
                <a:cs typeface="Times New Roman"/>
              </a:rPr>
              <a:t>من  الجسم او مثلاٍ حالة </a:t>
            </a:r>
            <a:r>
              <a:rPr lang="ar-IQ" sz="2000" dirty="0" err="1">
                <a:solidFill>
                  <a:prstClr val="black"/>
                </a:solidFill>
                <a:latin typeface="Times New Roman"/>
                <a:ea typeface="Times New Roman"/>
                <a:cs typeface="Times New Roman"/>
              </a:rPr>
              <a:t>دائمية</a:t>
            </a:r>
            <a:r>
              <a:rPr lang="ar-IQ" sz="2000" dirty="0">
                <a:solidFill>
                  <a:prstClr val="black"/>
                </a:solidFill>
                <a:latin typeface="Times New Roman"/>
                <a:ea typeface="Times New Roman"/>
                <a:cs typeface="Times New Roman"/>
              </a:rPr>
              <a:t> كحاجة الى </a:t>
            </a:r>
            <a:r>
              <a:rPr lang="ar-IQ" sz="2000" dirty="0" smtClean="0">
                <a:solidFill>
                  <a:prstClr val="black"/>
                </a:solidFill>
                <a:latin typeface="Times New Roman"/>
                <a:ea typeface="Times New Roman"/>
                <a:cs typeface="Times New Roman"/>
              </a:rPr>
              <a:t>تحقيق </a:t>
            </a:r>
            <a:r>
              <a:rPr lang="ar-IQ" sz="2000" dirty="0">
                <a:solidFill>
                  <a:prstClr val="black"/>
                </a:solidFill>
                <a:latin typeface="Times New Roman"/>
                <a:ea typeface="Times New Roman"/>
                <a:cs typeface="+mj-cs"/>
              </a:rPr>
              <a:t>ا</a:t>
            </a:r>
            <a:r>
              <a:rPr lang="ar-IQ" sz="2000" dirty="0" smtClean="0">
                <a:solidFill>
                  <a:prstClr val="black"/>
                </a:solidFill>
                <a:latin typeface="Times New Roman"/>
                <a:ea typeface="Times New Roman"/>
                <a:cs typeface="Times New Roman"/>
              </a:rPr>
              <a:t>لذات </a:t>
            </a:r>
            <a:r>
              <a:rPr lang="ar-IQ" sz="2000" dirty="0">
                <a:solidFill>
                  <a:prstClr val="black"/>
                </a:solidFill>
                <a:latin typeface="Times New Roman"/>
                <a:ea typeface="Times New Roman"/>
                <a:cs typeface="Times New Roman"/>
              </a:rPr>
              <a:t>وقد يكون دافع فطري كدافع الجوع والى العطش او قد يكون مكتسباٍ كدافع المواطنة </a:t>
            </a:r>
            <a:r>
              <a:rPr lang="ar-IQ" sz="2000" dirty="0" smtClean="0">
                <a:solidFill>
                  <a:prstClr val="black"/>
                </a:solidFill>
                <a:latin typeface="Times New Roman"/>
                <a:ea typeface="Times New Roman"/>
                <a:cs typeface="Times New Roman"/>
              </a:rPr>
              <a:t>كالتضحية  </a:t>
            </a:r>
            <a:r>
              <a:rPr lang="ar-IQ" sz="2000" dirty="0">
                <a:solidFill>
                  <a:prstClr val="black"/>
                </a:solidFill>
                <a:latin typeface="Times New Roman"/>
                <a:ea typeface="Times New Roman"/>
                <a:cs typeface="Times New Roman"/>
              </a:rPr>
              <a:t>في </a:t>
            </a:r>
            <a:r>
              <a:rPr lang="ar-IQ" sz="2000" dirty="0" smtClean="0">
                <a:solidFill>
                  <a:prstClr val="black"/>
                </a:solidFill>
                <a:latin typeface="Times New Roman"/>
                <a:ea typeface="Times New Roman"/>
                <a:cs typeface="Times New Roman"/>
              </a:rPr>
              <a:t>سبيل </a:t>
            </a:r>
            <a:r>
              <a:rPr lang="ar-IQ" sz="2000" dirty="0">
                <a:solidFill>
                  <a:prstClr val="black"/>
                </a:solidFill>
                <a:latin typeface="Times New Roman"/>
                <a:ea typeface="Times New Roman"/>
                <a:cs typeface="Times New Roman"/>
              </a:rPr>
              <a:t>الوطن وقد يكون شعورياٍ حيث يشعر الفرد بهدفة عند القيام بعمل معين فقد يكون </a:t>
            </a:r>
            <a:r>
              <a:rPr lang="ar-IQ" sz="2000" dirty="0" err="1">
                <a:solidFill>
                  <a:prstClr val="black"/>
                </a:solidFill>
                <a:latin typeface="Times New Roman"/>
                <a:ea typeface="Times New Roman"/>
                <a:cs typeface="Times New Roman"/>
              </a:rPr>
              <a:t>لاشعورياٍ</a:t>
            </a:r>
            <a:r>
              <a:rPr lang="ar-IQ" sz="2000" dirty="0">
                <a:solidFill>
                  <a:prstClr val="black"/>
                </a:solidFill>
                <a:latin typeface="Times New Roman"/>
                <a:ea typeface="Times New Roman"/>
                <a:cs typeface="Times New Roman"/>
              </a:rPr>
              <a:t> </a:t>
            </a:r>
            <a:r>
              <a:rPr lang="ar-IQ" sz="2000" dirty="0" err="1" smtClean="0">
                <a:solidFill>
                  <a:prstClr val="black"/>
                </a:solidFill>
                <a:latin typeface="Times New Roman"/>
                <a:ea typeface="Times New Roman"/>
                <a:cs typeface="Times New Roman"/>
              </a:rPr>
              <a:t>وقديكون</a:t>
            </a:r>
            <a:r>
              <a:rPr lang="ar-IQ" sz="2000" dirty="0" smtClean="0">
                <a:solidFill>
                  <a:prstClr val="black"/>
                </a:solidFill>
                <a:latin typeface="Times New Roman"/>
                <a:ea typeface="Times New Roman"/>
                <a:cs typeface="Times New Roman"/>
              </a:rPr>
              <a:t> </a:t>
            </a:r>
            <a:r>
              <a:rPr lang="ar-IQ" sz="2000" dirty="0">
                <a:solidFill>
                  <a:prstClr val="black"/>
                </a:solidFill>
                <a:latin typeface="Times New Roman"/>
                <a:ea typeface="Times New Roman"/>
                <a:cs typeface="Times New Roman"/>
              </a:rPr>
              <a:t>فردياٍ </a:t>
            </a:r>
            <a:r>
              <a:rPr lang="ar-IQ" sz="2000" dirty="0" smtClean="0">
                <a:solidFill>
                  <a:prstClr val="black"/>
                </a:solidFill>
                <a:latin typeface="Times New Roman"/>
                <a:ea typeface="Times New Roman"/>
                <a:cs typeface="Times New Roman"/>
              </a:rPr>
              <a:t>كالسعي </a:t>
            </a:r>
            <a:r>
              <a:rPr lang="ar-IQ" sz="2000" dirty="0">
                <a:solidFill>
                  <a:prstClr val="black"/>
                </a:solidFill>
                <a:latin typeface="Times New Roman"/>
                <a:ea typeface="Times New Roman"/>
                <a:cs typeface="Times New Roman"/>
              </a:rPr>
              <a:t>لتحقيق الذات وقد يكون اجتماعياٍ </a:t>
            </a:r>
            <a:r>
              <a:rPr lang="ar-IQ" sz="2000" dirty="0" smtClean="0">
                <a:solidFill>
                  <a:prstClr val="black"/>
                </a:solidFill>
                <a:latin typeface="Times New Roman"/>
                <a:ea typeface="Times New Roman"/>
                <a:cs typeface="Times New Roman"/>
              </a:rPr>
              <a:t>كالسعي </a:t>
            </a:r>
            <a:r>
              <a:rPr lang="ar-IQ" sz="2000" dirty="0">
                <a:solidFill>
                  <a:prstClr val="black"/>
                </a:solidFill>
                <a:latin typeface="Times New Roman"/>
                <a:ea typeface="Times New Roman"/>
                <a:cs typeface="Times New Roman"/>
              </a:rPr>
              <a:t>للتحقيق المواطنة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endParaRPr lang="en-US" sz="4400" dirty="0"/>
          </a:p>
        </p:txBody>
      </p:sp>
    </p:spTree>
    <p:extLst>
      <p:ext uri="{BB962C8B-B14F-4D97-AF65-F5344CB8AC3E}">
        <p14:creationId xmlns:p14="http://schemas.microsoft.com/office/powerpoint/2010/main" val="158767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r>
              <a:rPr lang="ar-IQ" sz="2000" dirty="0">
                <a:solidFill>
                  <a:prstClr val="black"/>
                </a:solidFill>
                <a:latin typeface="Times New Roman"/>
                <a:ea typeface="Times New Roman"/>
                <a:cs typeface="Times New Roman"/>
              </a:rPr>
              <a:t>_الدوافع </a:t>
            </a:r>
            <a:r>
              <a:rPr lang="ar-IQ" sz="2000" dirty="0" err="1">
                <a:solidFill>
                  <a:prstClr val="black"/>
                </a:solidFill>
                <a:latin typeface="Times New Roman"/>
                <a:ea typeface="Times New Roman"/>
                <a:cs typeface="Times New Roman"/>
              </a:rPr>
              <a:t>الثانوية.المكتسبة</a:t>
            </a:r>
            <a:r>
              <a:rPr lang="ar-IQ" sz="2000" dirty="0">
                <a:solidFill>
                  <a:prstClr val="black"/>
                </a:solidFill>
                <a:latin typeface="Times New Roman"/>
                <a:ea typeface="Times New Roman"/>
                <a:cs typeface="Times New Roman"/>
              </a:rPr>
              <a:t> ,الاجتماعية ,النفسية</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ان قوة الحاجات او الدوافع سلفة الذكر تختلف من حالة الى </a:t>
            </a:r>
            <a:r>
              <a:rPr lang="ar-IQ" sz="2000" dirty="0" err="1">
                <a:solidFill>
                  <a:prstClr val="black"/>
                </a:solidFill>
                <a:latin typeface="Times New Roman"/>
                <a:ea typeface="Times New Roman"/>
                <a:cs typeface="Times New Roman"/>
              </a:rPr>
              <a:t>الى</a:t>
            </a:r>
            <a:r>
              <a:rPr lang="ar-IQ" sz="2000" dirty="0">
                <a:solidFill>
                  <a:prstClr val="black"/>
                </a:solidFill>
                <a:latin typeface="Times New Roman"/>
                <a:ea typeface="Times New Roman"/>
                <a:cs typeface="Times New Roman"/>
              </a:rPr>
              <a:t> اخرى ولكن على العموم يمكن القول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ان الحاجات الاولية (الفطرية ,المورث ,</a:t>
            </a:r>
            <a:r>
              <a:rPr lang="ar-IQ" sz="2000" dirty="0" err="1">
                <a:solidFill>
                  <a:prstClr val="black"/>
                </a:solidFill>
                <a:latin typeface="Times New Roman"/>
                <a:ea typeface="Times New Roman"/>
                <a:cs typeface="Times New Roman"/>
              </a:rPr>
              <a:t>الجسنية</a:t>
            </a:r>
            <a:r>
              <a:rPr lang="ar-IQ" sz="2000" dirty="0">
                <a:solidFill>
                  <a:prstClr val="black"/>
                </a:solidFill>
                <a:latin typeface="Times New Roman"/>
                <a:ea typeface="Times New Roman"/>
                <a:cs typeface="Times New Roman"/>
              </a:rPr>
              <a:t> ,</a:t>
            </a:r>
            <a:r>
              <a:rPr lang="ar-IQ" sz="2000" dirty="0" err="1">
                <a:solidFill>
                  <a:prstClr val="black"/>
                </a:solidFill>
                <a:latin typeface="Times New Roman"/>
                <a:ea typeface="Times New Roman"/>
                <a:cs typeface="Times New Roman"/>
              </a:rPr>
              <a:t>الفسلجية</a:t>
            </a:r>
            <a:r>
              <a:rPr lang="ar-IQ" sz="2000" dirty="0">
                <a:solidFill>
                  <a:prstClr val="black"/>
                </a:solidFill>
                <a:latin typeface="Times New Roman"/>
                <a:ea typeface="Times New Roman"/>
                <a:cs typeface="Times New Roman"/>
              </a:rPr>
              <a:t> ) هي حاجات اساسية </a:t>
            </a:r>
            <a:r>
              <a:rPr lang="ar-IQ" sz="2000" dirty="0" err="1">
                <a:solidFill>
                  <a:prstClr val="black"/>
                </a:solidFill>
                <a:latin typeface="Times New Roman"/>
                <a:ea typeface="Times New Roman"/>
                <a:cs typeface="Times New Roman"/>
              </a:rPr>
              <a:t>واقوة</a:t>
            </a:r>
            <a:r>
              <a:rPr lang="ar-IQ" sz="2000" dirty="0">
                <a:solidFill>
                  <a:prstClr val="black"/>
                </a:solidFill>
                <a:latin typeface="Times New Roman"/>
                <a:ea typeface="Times New Roman"/>
                <a:cs typeface="Times New Roman"/>
              </a:rPr>
              <a:t> من الحاجات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الثانوية (المكتسبة ,النفسية ,</a:t>
            </a:r>
            <a:r>
              <a:rPr lang="ar-IQ" sz="2000" dirty="0" err="1">
                <a:solidFill>
                  <a:prstClr val="black"/>
                </a:solidFill>
                <a:latin typeface="Times New Roman"/>
                <a:ea typeface="Times New Roman"/>
                <a:cs typeface="Times New Roman"/>
              </a:rPr>
              <a:t>الجتماعية</a:t>
            </a:r>
            <a:r>
              <a:rPr lang="ar-IQ" sz="2000" dirty="0">
                <a:solidFill>
                  <a:prstClr val="black"/>
                </a:solidFill>
                <a:latin typeface="Times New Roman"/>
                <a:ea typeface="Times New Roman"/>
                <a:cs typeface="Times New Roman"/>
              </a:rPr>
              <a:t> ) في </a:t>
            </a:r>
            <a:r>
              <a:rPr lang="ar-IQ" sz="2000" dirty="0" err="1">
                <a:solidFill>
                  <a:prstClr val="black"/>
                </a:solidFill>
                <a:latin typeface="Times New Roman"/>
                <a:ea typeface="Times New Roman"/>
                <a:cs typeface="Times New Roman"/>
              </a:rPr>
              <a:t>تاثير</a:t>
            </a:r>
            <a:r>
              <a:rPr lang="ar-IQ" sz="2000" dirty="0">
                <a:solidFill>
                  <a:prstClr val="black"/>
                </a:solidFill>
                <a:latin typeface="Times New Roman"/>
                <a:ea typeface="Times New Roman"/>
                <a:cs typeface="Times New Roman"/>
              </a:rPr>
              <a:t> تفكير وسلوك الشخص فالشخص الذي </a:t>
            </a:r>
            <a:r>
              <a:rPr lang="ar-IQ" sz="2000" dirty="0" err="1">
                <a:solidFill>
                  <a:prstClr val="black"/>
                </a:solidFill>
                <a:latin typeface="Times New Roman"/>
                <a:ea typeface="Times New Roman"/>
                <a:cs typeface="Times New Roman"/>
              </a:rPr>
              <a:t>يبقة</a:t>
            </a:r>
            <a:r>
              <a:rPr lang="ar-IQ" sz="2000" dirty="0">
                <a:solidFill>
                  <a:prstClr val="black"/>
                </a:solidFill>
                <a:latin typeface="Times New Roman"/>
                <a:ea typeface="Times New Roman"/>
                <a:cs typeface="Times New Roman"/>
              </a:rPr>
              <a:t> بضعة</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 ايام من دون طعام سينصب معظم تفكرية على كيفية الحصول على طعام وتصبح الحاجات النفسية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و الحاجات الاجتماعية حاجات ثانوية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r>
              <a:rPr lang="ar-IQ" sz="2000" dirty="0">
                <a:solidFill>
                  <a:prstClr val="black"/>
                </a:solidFill>
                <a:latin typeface="Times New Roman"/>
                <a:ea typeface="Times New Roman"/>
                <a:cs typeface="Times New Roman"/>
              </a:rPr>
              <a:t>ولاكن على الرغم من الحاجات الاولية هي اقوى من الحاجات الثانوية بصورة عامة نستطيع سرد امثلة عديده عن حاجات نفسيه واجتماعيه تطغى على الحاجات </a:t>
            </a:r>
            <a:r>
              <a:rPr lang="ar-IQ" sz="2000" dirty="0" err="1">
                <a:solidFill>
                  <a:prstClr val="black"/>
                </a:solidFill>
                <a:latin typeface="Times New Roman"/>
                <a:ea typeface="Times New Roman"/>
                <a:cs typeface="Times New Roman"/>
              </a:rPr>
              <a:t>الجسميه</a:t>
            </a:r>
            <a:r>
              <a:rPr lang="ar-IQ" sz="2000" dirty="0">
                <a:solidFill>
                  <a:prstClr val="black"/>
                </a:solidFill>
                <a:latin typeface="Times New Roman"/>
                <a:ea typeface="Times New Roman"/>
                <a:cs typeface="Times New Roman"/>
              </a:rPr>
              <a:t> وان </a:t>
            </a:r>
            <a:r>
              <a:rPr lang="ar-IQ" sz="2000" dirty="0" err="1">
                <a:solidFill>
                  <a:prstClr val="black"/>
                </a:solidFill>
                <a:latin typeface="Times New Roman"/>
                <a:ea typeface="Times New Roman"/>
                <a:cs typeface="Times New Roman"/>
              </a:rPr>
              <a:t>الامثله</a:t>
            </a:r>
            <a:r>
              <a:rPr lang="ar-IQ" sz="2000" dirty="0">
                <a:solidFill>
                  <a:prstClr val="black"/>
                </a:solidFill>
                <a:latin typeface="Times New Roman"/>
                <a:ea typeface="Times New Roman"/>
                <a:cs typeface="Times New Roman"/>
              </a:rPr>
              <a:t> </a:t>
            </a:r>
            <a:r>
              <a:rPr lang="ar-IQ" sz="2000" dirty="0" err="1">
                <a:solidFill>
                  <a:prstClr val="black"/>
                </a:solidFill>
                <a:latin typeface="Times New Roman"/>
                <a:ea typeface="Times New Roman"/>
                <a:cs typeface="Times New Roman"/>
              </a:rPr>
              <a:t>التاريخيه</a:t>
            </a:r>
            <a:r>
              <a:rPr lang="ar-IQ" sz="2000" dirty="0">
                <a:solidFill>
                  <a:prstClr val="black"/>
                </a:solidFill>
                <a:latin typeface="Times New Roman"/>
                <a:ea typeface="Times New Roman"/>
                <a:cs typeface="Times New Roman"/>
              </a:rPr>
              <a:t> </a:t>
            </a:r>
            <a:r>
              <a:rPr lang="ar-IQ" sz="2000" dirty="0" err="1">
                <a:solidFill>
                  <a:prstClr val="black"/>
                </a:solidFill>
                <a:latin typeface="Times New Roman"/>
                <a:ea typeface="Times New Roman"/>
                <a:cs typeface="Times New Roman"/>
              </a:rPr>
              <a:t>العديده</a:t>
            </a:r>
            <a:r>
              <a:rPr lang="ar-IQ" sz="2000" dirty="0">
                <a:solidFill>
                  <a:prstClr val="black"/>
                </a:solidFill>
                <a:latin typeface="Times New Roman"/>
                <a:ea typeface="Times New Roman"/>
                <a:cs typeface="Times New Roman"/>
              </a:rPr>
              <a:t> عند </a:t>
            </a:r>
            <a:r>
              <a:rPr lang="ar-IQ" sz="2000" dirty="0" err="1">
                <a:solidFill>
                  <a:prstClr val="black"/>
                </a:solidFill>
                <a:latin typeface="Times New Roman"/>
                <a:ea typeface="Times New Roman"/>
                <a:cs typeface="Times New Roman"/>
              </a:rPr>
              <a:t>التضحيه</a:t>
            </a:r>
            <a:r>
              <a:rPr lang="ar-IQ" sz="2000" dirty="0">
                <a:solidFill>
                  <a:prstClr val="black"/>
                </a:solidFill>
                <a:latin typeface="Times New Roman"/>
                <a:ea typeface="Times New Roman"/>
                <a:cs typeface="Times New Roman"/>
              </a:rPr>
              <a:t> والايثار تشير الى ان هناك حالات تطغى فيها الحاجات </a:t>
            </a:r>
            <a:r>
              <a:rPr lang="ar-IQ" sz="2000" dirty="0" err="1">
                <a:solidFill>
                  <a:prstClr val="black"/>
                </a:solidFill>
                <a:latin typeface="Times New Roman"/>
                <a:ea typeface="Times New Roman"/>
                <a:cs typeface="Times New Roman"/>
              </a:rPr>
              <a:t>النفسيه</a:t>
            </a:r>
            <a:r>
              <a:rPr lang="ar-IQ" sz="2000" dirty="0">
                <a:solidFill>
                  <a:prstClr val="black"/>
                </a:solidFill>
                <a:latin typeface="Times New Roman"/>
                <a:ea typeface="Times New Roman"/>
                <a:cs typeface="Times New Roman"/>
              </a:rPr>
              <a:t> على الحاجات </a:t>
            </a:r>
            <a:r>
              <a:rPr lang="ar-IQ" sz="2000" dirty="0" err="1">
                <a:solidFill>
                  <a:prstClr val="black"/>
                </a:solidFill>
                <a:latin typeface="Times New Roman"/>
                <a:ea typeface="Times New Roman"/>
                <a:cs typeface="Times New Roman"/>
              </a:rPr>
              <a:t>الجسميه</a:t>
            </a:r>
            <a:r>
              <a:rPr lang="ar-IQ" sz="2000" dirty="0">
                <a:solidFill>
                  <a:prstClr val="black"/>
                </a:solidFill>
                <a:latin typeface="Times New Roman"/>
                <a:ea typeface="Times New Roman"/>
                <a:cs typeface="Times New Roman"/>
              </a:rPr>
              <a:t> .</a:t>
            </a:r>
            <a:r>
              <a:rPr lang="en-US" sz="2000" dirty="0">
                <a:solidFill>
                  <a:prstClr val="black"/>
                </a:solidFill>
                <a:latin typeface="Times New Roman"/>
                <a:ea typeface="Times New Roman"/>
                <a:cs typeface="+mj-cs"/>
              </a:rPr>
              <a:t/>
            </a:r>
            <a:br>
              <a:rPr lang="en-US" sz="2000" dirty="0">
                <a:solidFill>
                  <a:prstClr val="black"/>
                </a:solidFill>
                <a:latin typeface="Times New Roman"/>
                <a:ea typeface="Times New Roman"/>
                <a:cs typeface="+mj-cs"/>
              </a:rPr>
            </a:br>
            <a:endParaRPr lang="en-US" sz="4400" dirty="0"/>
          </a:p>
        </p:txBody>
      </p:sp>
    </p:spTree>
    <p:extLst>
      <p:ext uri="{BB962C8B-B14F-4D97-AF65-F5344CB8AC3E}">
        <p14:creationId xmlns:p14="http://schemas.microsoft.com/office/powerpoint/2010/main" val="392329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r>
              <a:rPr lang="ar-IQ" sz="2800" dirty="0">
                <a:solidFill>
                  <a:prstClr val="black"/>
                </a:solidFill>
                <a:latin typeface="Times New Roman"/>
                <a:ea typeface="Times New Roman"/>
                <a:cs typeface="Times New Roman"/>
              </a:rPr>
              <a:t> </a:t>
            </a:r>
            <a:r>
              <a:rPr lang="en-US" sz="2800" dirty="0">
                <a:solidFill>
                  <a:prstClr val="black"/>
                </a:solidFill>
                <a:latin typeface="Times New Roman"/>
                <a:ea typeface="Times New Roman"/>
                <a:cs typeface="+mj-cs"/>
              </a:rPr>
              <a:t/>
            </a:r>
            <a:br>
              <a:rPr lang="en-US" sz="2800" dirty="0">
                <a:solidFill>
                  <a:prstClr val="black"/>
                </a:solidFill>
                <a:latin typeface="Times New Roman"/>
                <a:ea typeface="Times New Roman"/>
                <a:cs typeface="+mj-cs"/>
              </a:rPr>
            </a:br>
            <a:r>
              <a:rPr lang="ar-IQ" sz="2800" dirty="0">
                <a:solidFill>
                  <a:prstClr val="black"/>
                </a:solidFill>
                <a:latin typeface="Times New Roman"/>
                <a:ea typeface="Times New Roman"/>
                <a:cs typeface="Times New Roman"/>
              </a:rPr>
              <a:t>لقد ذكرنا سابقا </a:t>
            </a:r>
            <a:r>
              <a:rPr lang="ar-IQ" sz="2800" dirty="0" err="1">
                <a:solidFill>
                  <a:prstClr val="black"/>
                </a:solidFill>
                <a:latin typeface="Times New Roman"/>
                <a:ea typeface="Times New Roman"/>
                <a:cs typeface="Times New Roman"/>
              </a:rPr>
              <a:t>العلاقه</a:t>
            </a:r>
            <a:r>
              <a:rPr lang="ar-IQ" sz="2800" dirty="0">
                <a:solidFill>
                  <a:prstClr val="black"/>
                </a:solidFill>
                <a:latin typeface="Times New Roman"/>
                <a:ea typeface="Times New Roman"/>
                <a:cs typeface="Times New Roman"/>
              </a:rPr>
              <a:t> بين الحاجه والدافع وقلنا ان الحاجه تنتج من جراء نقص في بعض العناصر </a:t>
            </a:r>
            <a:r>
              <a:rPr lang="ar-IQ" sz="2800" dirty="0" err="1">
                <a:solidFill>
                  <a:prstClr val="black"/>
                </a:solidFill>
                <a:latin typeface="Times New Roman"/>
                <a:ea typeface="Times New Roman"/>
                <a:cs typeface="Times New Roman"/>
              </a:rPr>
              <a:t>الاساسيه</a:t>
            </a:r>
            <a:r>
              <a:rPr lang="ar-IQ" sz="2800" dirty="0">
                <a:solidFill>
                  <a:prstClr val="black"/>
                </a:solidFill>
                <a:latin typeface="Times New Roman"/>
                <a:ea typeface="Times New Roman"/>
                <a:cs typeface="Times New Roman"/>
              </a:rPr>
              <a:t> عند الانسان ( جسميه او نفسيه ) والدافع هو </a:t>
            </a:r>
            <a:r>
              <a:rPr lang="ar-IQ" sz="2800" dirty="0" err="1">
                <a:solidFill>
                  <a:prstClr val="black"/>
                </a:solidFill>
                <a:latin typeface="Times New Roman"/>
                <a:ea typeface="Times New Roman"/>
                <a:cs typeface="Times New Roman"/>
              </a:rPr>
              <a:t>الرغبه</a:t>
            </a:r>
            <a:r>
              <a:rPr lang="ar-IQ" sz="2800" dirty="0">
                <a:solidFill>
                  <a:prstClr val="black"/>
                </a:solidFill>
                <a:latin typeface="Times New Roman"/>
                <a:ea typeface="Times New Roman"/>
                <a:cs typeface="Times New Roman"/>
              </a:rPr>
              <a:t> في اعاده التوازن وسد النقص في هذه العناصر </a:t>
            </a:r>
            <a:r>
              <a:rPr lang="ar-IQ" sz="2800" dirty="0" err="1">
                <a:solidFill>
                  <a:prstClr val="black"/>
                </a:solidFill>
                <a:latin typeface="Times New Roman"/>
                <a:ea typeface="Times New Roman"/>
                <a:cs typeface="Times New Roman"/>
              </a:rPr>
              <a:t>فالحاجه</a:t>
            </a:r>
            <a:r>
              <a:rPr lang="ar-IQ" sz="2800" dirty="0">
                <a:solidFill>
                  <a:prstClr val="black"/>
                </a:solidFill>
                <a:latin typeface="Times New Roman"/>
                <a:ea typeface="Times New Roman"/>
                <a:cs typeface="Times New Roman"/>
              </a:rPr>
              <a:t> اذا تؤدي الى استثاره الدافع والدافع يؤدي الى حاله توتر وعدم استقرار في الكائن الحي يؤديان الى قيامهم بنشاط معين ان كل من الحاجه والدافع يأتيان من داخل الكائن الحي واستشاره الحاجه والدافع تؤدي الى البحث عن مشبع ( يكون في </a:t>
            </a:r>
            <a:r>
              <a:rPr lang="ar-IQ" sz="2800" dirty="0" err="1">
                <a:solidFill>
                  <a:prstClr val="black"/>
                </a:solidFill>
                <a:latin typeface="Times New Roman"/>
                <a:ea typeface="Times New Roman"/>
                <a:cs typeface="Times New Roman"/>
              </a:rPr>
              <a:t>البيئه</a:t>
            </a:r>
            <a:r>
              <a:rPr lang="ar-IQ" sz="2800" dirty="0">
                <a:solidFill>
                  <a:prstClr val="black"/>
                </a:solidFill>
                <a:latin typeface="Times New Roman"/>
                <a:ea typeface="Times New Roman"/>
                <a:cs typeface="Times New Roman"/>
              </a:rPr>
              <a:t> عادة ) يؤدي الى اشباع الحاجه وتخفيض الدافع واعادة التوازن الى الكائن الحي وهذا المشبع ما يسمى </a:t>
            </a:r>
            <a:r>
              <a:rPr lang="ar-IQ" sz="2800" dirty="0" smtClean="0">
                <a:solidFill>
                  <a:prstClr val="black"/>
                </a:solidFill>
                <a:latin typeface="Times New Roman"/>
                <a:ea typeface="Times New Roman"/>
                <a:cs typeface="Times New Roman"/>
              </a:rPr>
              <a:t>بالحافز </a:t>
            </a:r>
            <a:r>
              <a:rPr lang="ar-IQ" sz="2800" dirty="0">
                <a:solidFill>
                  <a:prstClr val="black"/>
                </a:solidFill>
                <a:latin typeface="Times New Roman"/>
                <a:ea typeface="Times New Roman"/>
                <a:cs typeface="Times New Roman"/>
              </a:rPr>
              <a:t>. </a:t>
            </a:r>
            <a:r>
              <a:rPr lang="en-US" sz="2800" dirty="0">
                <a:solidFill>
                  <a:prstClr val="black"/>
                </a:solidFill>
                <a:latin typeface="Times New Roman"/>
                <a:ea typeface="Times New Roman"/>
                <a:cs typeface="+mj-cs"/>
              </a:rPr>
              <a:t/>
            </a:r>
            <a:br>
              <a:rPr lang="en-US" sz="2800" dirty="0">
                <a:solidFill>
                  <a:prstClr val="black"/>
                </a:solidFill>
                <a:latin typeface="Times New Roman"/>
                <a:ea typeface="Times New Roman"/>
                <a:cs typeface="+mj-cs"/>
              </a:rPr>
            </a:br>
            <a:endParaRPr lang="en-US" sz="5400" dirty="0"/>
          </a:p>
        </p:txBody>
      </p:sp>
    </p:spTree>
    <p:extLst>
      <p:ext uri="{BB962C8B-B14F-4D97-AF65-F5344CB8AC3E}">
        <p14:creationId xmlns:p14="http://schemas.microsoft.com/office/powerpoint/2010/main" val="354753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24</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مفهوم الحوافز والدوافع والحاجات      ان الدوافع هي الحركات لسلوك الفرد في المواقف المختلفة لذى فان فهم هذة الدوافع وكيفية استخدامها  يساعدناٍفي ظبط السلوك والتحكم بة وهكذا فان الدراسة موضوع الدوافع تعتبر من الدراسات الاساسية  لكل مرب مع الطلبة فمن فهم الدوافع الطلبة   يستطيع المربي توجية سلوكهم وبما ان النشاط الرياضي  هو احد السلوك الانساني فهو يتاثر بالدوافع  المختلفة   ومن هنى اتت اهمية  دراسة الدوافع في النشاط  الرياضي للارتقاء بل الرياضي الى اعلى المستويات . ان التقسيمات او التصينفات السابقة تتداخل مع بعضها وعلى هاذة الاساس فان تصنيف الدوافع هي اكثر  وضوحاٍ او اكثر شمولاٍ ويقسم الدوافع الى نوعين    </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مفهوم الحوافز والدوافع والحاجات      ان الدوافع هي الحركات لسلوك الفرد في المواقف المختلفة لذى فان فهم هذة الدوافع وكيفية استخدامها  يساعدناٍفي ظبط السلوك والتحكم بة وهكذا فان الدراسة موضوع الدوافع تعتبر من الدراسات الاساسية  لكل مرب مع الطلبة فمن فهم الدوافع الطلبة   يستطيع المربي توجية سلوكهم وبما ان النشاط الرياضي  هو احد السلوك الانساني فهو يتاثر بالدوافع  المختلفة   ومن هنى اتت اهمية  دراسة الدوافع في النشاط  الرياضي للارتقاء بل الرياضي الى اعلى المستويات . ان التقسيمات او التصينفات السابقة تتداخل مع بعضها وعلى هاذة الاساس فان تصنيف الدوافع هي اكثر  وضوحاٍ او اكثر شمولاٍ ويقسم الدوافع الى نوعين    </dc:title>
  <dc:creator>Maher</dc:creator>
  <cp:lastModifiedBy>Maher</cp:lastModifiedBy>
  <cp:revision>1</cp:revision>
  <dcterms:created xsi:type="dcterms:W3CDTF">2018-12-09T19:38:13Z</dcterms:created>
  <dcterms:modified xsi:type="dcterms:W3CDTF">2018-12-09T19:46:00Z</dcterms:modified>
</cp:coreProperties>
</file>